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sldIdLst>
    <p:sldId id="257" r:id="rId5"/>
  </p:sldIdLst>
  <p:sldSz cx="8999538" cy="11999913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4DE"/>
    <a:srgbClr val="CCFFCC"/>
    <a:srgbClr val="EFF3A7"/>
    <a:srgbClr val="4C565C"/>
    <a:srgbClr val="956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0B01D-9589-447D-AEE0-7855DB00460A}" v="156" dt="2026-09-20T12:50:55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99538" cy="11999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478" y="1348139"/>
            <a:ext cx="7958966" cy="5866624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7874" spc="-118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2725" y="7346244"/>
            <a:ext cx="6811807" cy="2879979"/>
          </a:xfrm>
        </p:spPr>
        <p:txBody>
          <a:bodyPr>
            <a:normAutofit/>
          </a:bodyPr>
          <a:lstStyle>
            <a:lvl1pPr marL="0" indent="0" algn="l">
              <a:buNone/>
              <a:defRPr sz="2756">
                <a:solidFill>
                  <a:schemeClr val="bg1"/>
                </a:solidFill>
                <a:latin typeface="+mj-lt"/>
              </a:defRPr>
            </a:lvl1pPr>
            <a:lvl2pPr marL="449976" indent="0" algn="ctr">
              <a:buNone/>
              <a:defRPr sz="2756"/>
            </a:lvl2pPr>
            <a:lvl3pPr marL="899952" indent="0" algn="ctr">
              <a:buNone/>
              <a:defRPr sz="2362"/>
            </a:lvl3pPr>
            <a:lvl4pPr marL="1349929" indent="0" algn="ctr">
              <a:buNone/>
              <a:defRPr sz="1968"/>
            </a:lvl4pPr>
            <a:lvl5pPr marL="1799905" indent="0" algn="ctr">
              <a:buNone/>
              <a:defRPr sz="1968"/>
            </a:lvl5pPr>
            <a:lvl6pPr marL="2249881" indent="0" algn="ctr">
              <a:buNone/>
              <a:defRPr sz="1968"/>
            </a:lvl6pPr>
            <a:lvl7pPr marL="2699857" indent="0" algn="ctr">
              <a:buNone/>
              <a:defRPr sz="1968"/>
            </a:lvl7pPr>
            <a:lvl8pPr marL="3149834" indent="0" algn="ctr">
              <a:buNone/>
              <a:defRPr sz="1968"/>
            </a:lvl8pPr>
            <a:lvl9pPr marL="3599810" indent="0" algn="ctr">
              <a:buNone/>
              <a:defRPr sz="196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14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477" y="1342806"/>
            <a:ext cx="7957841" cy="5871957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7874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725" y="7326762"/>
            <a:ext cx="6810400" cy="2879979"/>
          </a:xfrm>
        </p:spPr>
        <p:txBody>
          <a:bodyPr anchor="t">
            <a:normAutofit/>
          </a:bodyPr>
          <a:lstStyle>
            <a:lvl1pPr marL="0" indent="0">
              <a:buNone/>
              <a:defRPr sz="2756">
                <a:solidFill>
                  <a:schemeClr val="tx1"/>
                </a:solidFill>
                <a:latin typeface="+mj-lt"/>
              </a:defRPr>
            </a:lvl1pPr>
            <a:lvl2pPr marL="449976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50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9474" y="3487975"/>
            <a:ext cx="3746058" cy="6591952"/>
          </a:xfrm>
        </p:spPr>
        <p:txBody>
          <a:bodyPr/>
          <a:lstStyle>
            <a:lvl1pPr>
              <a:defRPr sz="2165"/>
            </a:lvl1pPr>
            <a:lvl2pPr>
              <a:defRPr sz="1870"/>
            </a:lvl2pPr>
            <a:lvl3pPr>
              <a:defRPr sz="1673"/>
            </a:lvl3pPr>
            <a:lvl4pPr>
              <a:defRPr sz="1476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2572" y="3487975"/>
            <a:ext cx="3746058" cy="6591952"/>
          </a:xfrm>
        </p:spPr>
        <p:txBody>
          <a:bodyPr/>
          <a:lstStyle>
            <a:lvl1pPr>
              <a:defRPr sz="2165"/>
            </a:lvl1pPr>
            <a:lvl2pPr>
              <a:defRPr sz="1870"/>
            </a:lvl2pPr>
            <a:lvl3pPr>
              <a:defRPr sz="1673"/>
            </a:lvl3pPr>
            <a:lvl4pPr>
              <a:defRPr sz="1476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99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474" y="3555530"/>
            <a:ext cx="3746058" cy="1265783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968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474" y="4787630"/>
            <a:ext cx="3746058" cy="5599959"/>
          </a:xfrm>
        </p:spPr>
        <p:txBody>
          <a:bodyPr/>
          <a:lstStyle>
            <a:lvl1pPr>
              <a:defRPr sz="2067"/>
            </a:lvl1pPr>
            <a:lvl2pPr>
              <a:defRPr sz="1772"/>
            </a:lvl2pPr>
            <a:lvl3pPr>
              <a:defRPr sz="1575"/>
            </a:lvl3pPr>
            <a:lvl4pPr>
              <a:defRPr sz="1378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1009" y="3551974"/>
            <a:ext cx="3746058" cy="126399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968" b="0" cap="all" baseline="0">
                <a:latin typeface="+mj-lt"/>
              </a:defRPr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1009" y="4783966"/>
            <a:ext cx="3746058" cy="5599959"/>
          </a:xfrm>
        </p:spPr>
        <p:txBody>
          <a:bodyPr/>
          <a:lstStyle>
            <a:lvl1pPr>
              <a:defRPr sz="2067"/>
            </a:lvl1pPr>
            <a:lvl2pPr>
              <a:defRPr sz="1772"/>
            </a:lvl2pPr>
            <a:lvl3pPr>
              <a:defRPr sz="1575"/>
            </a:lvl3pPr>
            <a:lvl4pPr>
              <a:defRPr sz="1378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697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54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552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24711" y="0"/>
            <a:ext cx="3374827" cy="11999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8164" y="948868"/>
            <a:ext cx="2497372" cy="3359976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543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471" y="1333324"/>
            <a:ext cx="4499769" cy="7999942"/>
          </a:xfrm>
        </p:spPr>
        <p:txBody>
          <a:bodyPr/>
          <a:lstStyle>
            <a:lvl1pPr>
              <a:defRPr sz="2165"/>
            </a:lvl1pPr>
            <a:lvl2pPr>
              <a:defRPr sz="1870"/>
            </a:lvl2pPr>
            <a:lvl3pPr>
              <a:defRPr sz="1673"/>
            </a:lvl3pPr>
            <a:lvl4pPr>
              <a:defRPr sz="1476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8926" y="4395092"/>
            <a:ext cx="2508621" cy="5471504"/>
          </a:xfrm>
        </p:spPr>
        <p:txBody>
          <a:bodyPr>
            <a:normAutofit/>
          </a:bodyPr>
          <a:lstStyle>
            <a:lvl1pPr marL="0" marR="0" indent="0" algn="l" defTabSz="899952" rtl="0" eaLnBrk="1" fontAlgn="auto" latinLnBrk="0" hangingPunct="1">
              <a:lnSpc>
                <a:spcPct val="100000"/>
              </a:lnSpc>
              <a:spcBef>
                <a:spcPts val="1181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76">
                <a:solidFill>
                  <a:srgbClr val="404040"/>
                </a:solidFill>
              </a:defRPr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marL="0" marR="0" lvl="0" indent="0" algn="l" defTabSz="899952" rtl="0" eaLnBrk="1" fontAlgn="auto" latinLnBrk="0" hangingPunct="1">
              <a:lnSpc>
                <a:spcPct val="100000"/>
              </a:lnSpc>
              <a:spcBef>
                <a:spcPts val="137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58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226" y="9481416"/>
            <a:ext cx="7957841" cy="107310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756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999538" cy="932793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787"/>
              </a:spcBef>
              <a:buNone/>
              <a:defRPr sz="3149">
                <a:solidFill>
                  <a:srgbClr val="4D4D4D"/>
                </a:solidFill>
              </a:defRPr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9474" y="10340668"/>
            <a:ext cx="6812650" cy="933327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181"/>
              </a:spcBef>
              <a:buNone/>
              <a:defRPr sz="1378">
                <a:solidFill>
                  <a:srgbClr val="262626"/>
                </a:solidFill>
              </a:defRPr>
            </a:lvl1pPr>
            <a:lvl2pPr marL="449976" indent="0">
              <a:buNone/>
              <a:defRPr sz="1181"/>
            </a:lvl2pPr>
            <a:lvl3pPr marL="899952" indent="0">
              <a:buNone/>
              <a:defRPr sz="984"/>
            </a:lvl3pPr>
            <a:lvl4pPr marL="1349929" indent="0">
              <a:buNone/>
              <a:defRPr sz="886"/>
            </a:lvl4pPr>
            <a:lvl5pPr marL="1799905" indent="0">
              <a:buNone/>
              <a:defRPr sz="886"/>
            </a:lvl5pPr>
            <a:lvl6pPr marL="2249881" indent="0">
              <a:buNone/>
              <a:defRPr sz="886"/>
            </a:lvl6pPr>
            <a:lvl7pPr marL="2699857" indent="0">
              <a:buNone/>
              <a:defRPr sz="886"/>
            </a:lvl7pPr>
            <a:lvl8pPr marL="3149834" indent="0">
              <a:buNone/>
              <a:defRPr sz="886"/>
            </a:lvl8pPr>
            <a:lvl9pPr marL="3599810" indent="0">
              <a:buNone/>
              <a:defRPr sz="8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295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83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54357" y="1216658"/>
            <a:ext cx="1940525" cy="83999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9503" y="1249994"/>
            <a:ext cx="5709082" cy="944993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50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5132" y="874067"/>
            <a:ext cx="7951935" cy="2901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93" y="3487977"/>
            <a:ext cx="7937874" cy="6589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6224" y="11220298"/>
            <a:ext cx="3037344" cy="399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F4AF9537-7404-48CF-AEC1-F11115EF504C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6224" y="11469203"/>
            <a:ext cx="3712309" cy="3999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37852" y="10200711"/>
            <a:ext cx="2159889" cy="24444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858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2F3A69FD-AE63-41B1-9E2A-20B86A3385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00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724" kern="1200" spc="-118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89995" indent="-89995" algn="l" defTabSz="899952" rtl="0" eaLnBrk="1" latinLnBrk="0" hangingPunct="1">
        <a:lnSpc>
          <a:spcPct val="85000"/>
        </a:lnSpc>
        <a:spcBef>
          <a:spcPts val="1279"/>
        </a:spcBef>
        <a:buFont typeface="Arial" pitchFamily="34" charset="0"/>
        <a:buChar char=" "/>
        <a:defRPr sz="236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9986" indent="-337482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236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39971" indent="-539971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968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09957" indent="-809957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77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79943" indent="-1079943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77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181040" indent="-224988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77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377880" indent="-224988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77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574720" indent="-224988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77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771560" indent="-224988" algn="l" defTabSz="899952" rtl="0" eaLnBrk="1" latinLnBrk="0" hangingPunct="1">
        <a:lnSpc>
          <a:spcPct val="85000"/>
        </a:lnSpc>
        <a:spcBef>
          <a:spcPts val="591"/>
        </a:spcBef>
        <a:buFont typeface="Arial" pitchFamily="34" charset="0"/>
        <a:buChar char=" "/>
        <a:defRPr sz="1772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340FE44-DA4C-4FB2-90B2-B7FDAB33D60A}"/>
              </a:ext>
            </a:extLst>
          </p:cNvPr>
          <p:cNvSpPr txBox="1"/>
          <p:nvPr/>
        </p:nvSpPr>
        <p:spPr>
          <a:xfrm>
            <a:off x="263694" y="172394"/>
            <a:ext cx="6116411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Franklin Gothic Book" panose="020B0503020102020204" pitchFamily="34" charset="0"/>
              </a:rPr>
              <a:t>Bath and Wells Multi Academy Trust</a:t>
            </a:r>
          </a:p>
          <a:p>
            <a:r>
              <a:rPr lang="en-GB" err="1">
                <a:solidFill>
                  <a:schemeClr val="bg1"/>
                </a:solidFill>
                <a:latin typeface="Franklin Gothic Book" panose="020B0503020102020204" pitchFamily="34" charset="0"/>
              </a:rPr>
              <a:t>Bathford</a:t>
            </a:r>
            <a:r>
              <a:rPr lang="en-GB">
                <a:solidFill>
                  <a:schemeClr val="bg1"/>
                </a:solidFill>
                <a:latin typeface="Franklin Gothic Book" panose="020B0503020102020204" pitchFamily="34" charset="0"/>
              </a:rPr>
              <a:t> Church School</a:t>
            </a:r>
          </a:p>
          <a:p>
            <a:r>
              <a:rPr lang="en-GB" sz="2600">
                <a:solidFill>
                  <a:schemeClr val="bg1"/>
                </a:solidFill>
                <a:latin typeface="Franklin Gothic Demi"/>
              </a:rPr>
              <a:t>School Development Plan Priorities 2026-2027</a:t>
            </a:r>
            <a:endParaRPr lang="en-GB" sz="260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3703C5-FC5C-4F82-B576-EEE9A0A6D5C6}"/>
              </a:ext>
            </a:extLst>
          </p:cNvPr>
          <p:cNvSpPr/>
          <p:nvPr/>
        </p:nvSpPr>
        <p:spPr>
          <a:xfrm>
            <a:off x="0" y="1588927"/>
            <a:ext cx="8999538" cy="939896"/>
          </a:xfrm>
          <a:prstGeom prst="rect">
            <a:avLst/>
          </a:prstGeom>
          <a:solidFill>
            <a:srgbClr val="BBC4DE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5B520-B8EB-47B3-AB5E-5D1AFCD83195}"/>
              </a:ext>
            </a:extLst>
          </p:cNvPr>
          <p:cNvSpPr/>
          <p:nvPr/>
        </p:nvSpPr>
        <p:spPr>
          <a:xfrm>
            <a:off x="260578" y="2767896"/>
            <a:ext cx="8434160" cy="3806133"/>
          </a:xfrm>
          <a:prstGeom prst="rect">
            <a:avLst/>
          </a:prstGeom>
          <a:solidFill>
            <a:srgbClr val="BBC4DE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F8B5DD-431B-4562-B1C6-ECFB72EA9E03}"/>
              </a:ext>
            </a:extLst>
          </p:cNvPr>
          <p:cNvSpPr txBox="1"/>
          <p:nvPr/>
        </p:nvSpPr>
        <p:spPr>
          <a:xfrm>
            <a:off x="293575" y="2818207"/>
            <a:ext cx="8389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err="1">
                <a:solidFill>
                  <a:schemeClr val="bg1"/>
                </a:solidFill>
                <a:latin typeface="Franklin Gothic Demi" panose="020B0703020102020204" pitchFamily="34" charset="0"/>
              </a:rPr>
              <a:t>Bathford</a:t>
            </a:r>
            <a:r>
              <a:rPr lang="en-GB" sz="2200">
                <a:solidFill>
                  <a:schemeClr val="bg1"/>
                </a:solidFill>
                <a:latin typeface="Franklin Gothic Demi" panose="020B0703020102020204" pitchFamily="34" charset="0"/>
              </a:rPr>
              <a:t> School Values </a:t>
            </a:r>
            <a:endParaRPr lang="en-GB" sz="2200">
              <a:solidFill>
                <a:srgbClr val="FF0000"/>
              </a:solidFill>
              <a:latin typeface="Franklin Gothic Demi" panose="020B0703020102020204" pitchFamily="34" charset="0"/>
            </a:endParaRPr>
          </a:p>
          <a:p>
            <a:pPr algn="ctr"/>
            <a:endParaRPr lang="en-GB" sz="120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algn="ctr"/>
            <a:r>
              <a:rPr lang="en-GB" sz="1600" b="1">
                <a:solidFill>
                  <a:schemeClr val="bg1"/>
                </a:solidFill>
                <a:latin typeface="Franklin Gothic Book" panose="020B0503020102020204" pitchFamily="34" charset="0"/>
              </a:rPr>
              <a:t>OUR STRATEGIC GOALS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82F6FC-DCFA-4A68-B41A-214C5D09849B}"/>
              </a:ext>
            </a:extLst>
          </p:cNvPr>
          <p:cNvSpPr/>
          <p:nvPr/>
        </p:nvSpPr>
        <p:spPr>
          <a:xfrm>
            <a:off x="423009" y="3939038"/>
            <a:ext cx="8106908" cy="2451604"/>
          </a:xfrm>
          <a:prstGeom prst="rect">
            <a:avLst/>
          </a:prstGeom>
          <a:solidFill>
            <a:srgbClr val="BBC4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0" i="0">
                <a:solidFill>
                  <a:srgbClr val="061624"/>
                </a:solidFill>
                <a:effectLst/>
                <a:highlight>
                  <a:srgbClr val="FFFFFF"/>
                </a:highlight>
                <a:latin typeface="Audible Sans"/>
              </a:rPr>
              <a:t> 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CC153C-C824-4D17-8DA1-84CFCCFF413A}"/>
              </a:ext>
            </a:extLst>
          </p:cNvPr>
          <p:cNvSpPr txBox="1"/>
          <p:nvPr/>
        </p:nvSpPr>
        <p:spPr>
          <a:xfrm>
            <a:off x="454184" y="3943355"/>
            <a:ext cx="208119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/>
              <a:t>Goal 1: Learners Experiencing Disadvantage</a:t>
            </a:r>
            <a:endParaRPr lang="en-GB" sz="1400" b="1">
              <a:ea typeface="Calibri Light"/>
              <a:cs typeface="Calibri Ligh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7E1218-1CE5-4D58-AAF8-C6596C0C7155}"/>
              </a:ext>
            </a:extLst>
          </p:cNvPr>
          <p:cNvCxnSpPr>
            <a:cxnSpLocks/>
          </p:cNvCxnSpPr>
          <p:nvPr/>
        </p:nvCxnSpPr>
        <p:spPr>
          <a:xfrm>
            <a:off x="2550899" y="4082273"/>
            <a:ext cx="0" cy="209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314E31-0059-494E-AB49-E5D02CECD487}"/>
              </a:ext>
            </a:extLst>
          </p:cNvPr>
          <p:cNvCxnSpPr>
            <a:cxnSpLocks/>
          </p:cNvCxnSpPr>
          <p:nvPr/>
        </p:nvCxnSpPr>
        <p:spPr>
          <a:xfrm>
            <a:off x="4476463" y="4108432"/>
            <a:ext cx="0" cy="209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E6F70B5-C8C9-43B7-814E-ACD1A1F90845}"/>
              </a:ext>
            </a:extLst>
          </p:cNvPr>
          <p:cNvCxnSpPr>
            <a:cxnSpLocks/>
          </p:cNvCxnSpPr>
          <p:nvPr/>
        </p:nvCxnSpPr>
        <p:spPr>
          <a:xfrm>
            <a:off x="6478031" y="4116060"/>
            <a:ext cx="0" cy="209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570B003-08A0-4BCA-8CBC-DD74C5EDB2CA}"/>
              </a:ext>
            </a:extLst>
          </p:cNvPr>
          <p:cNvSpPr txBox="1"/>
          <p:nvPr/>
        </p:nvSpPr>
        <p:spPr>
          <a:xfrm>
            <a:off x="4517440" y="3881153"/>
            <a:ext cx="2112534" cy="27315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/>
              <a:t>Goal 3: Quality of Education</a:t>
            </a:r>
            <a:endParaRPr lang="en-US" sz="1400" b="1"/>
          </a:p>
          <a:p>
            <a:pPr fontAlgn="t">
              <a:lnSpc>
                <a:spcPct val="100000"/>
              </a:lnSpc>
              <a:buNone/>
            </a:pPr>
            <a:r>
              <a:rPr lang="en-GB" sz="1200">
                <a:cs typeface="Calibri Light" panose="020F0302020204030204"/>
              </a:rPr>
              <a:t>To ensure all pupils benefit from consistently high-quality teaching through the successful </a:t>
            </a:r>
            <a:r>
              <a:rPr lang="en-GB" sz="1200" b="1">
                <a:cs typeface="Calibri Light" panose="020F0302020204030204"/>
              </a:rPr>
              <a:t>embedding of the new class and subject-specialist teaching structure</a:t>
            </a:r>
            <a:r>
              <a:rPr lang="en-GB" sz="1200">
                <a:cs typeface="Calibri Light" panose="020F0302020204030204"/>
              </a:rPr>
              <a:t>, while maintaining the school's </a:t>
            </a:r>
            <a:r>
              <a:rPr lang="en-GB" sz="1200" b="1">
                <a:cs typeface="Calibri Light" panose="020F0302020204030204"/>
              </a:rPr>
              <a:t>warm curriculum principles </a:t>
            </a:r>
            <a:r>
              <a:rPr lang="en-GB" sz="1200">
                <a:cs typeface="Calibri Light" panose="020F0302020204030204"/>
              </a:rPr>
              <a:t>of enquiry, creativity, real-life experiences and active engagement.</a:t>
            </a:r>
          </a:p>
          <a:p>
            <a:endParaRPr lang="en-GB" sz="1150">
              <a:cs typeface="Calibri Light" panose="020F030202020403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78DD9B-86E6-4699-AFBC-04C4BB0051A3}"/>
              </a:ext>
            </a:extLst>
          </p:cNvPr>
          <p:cNvSpPr txBox="1"/>
          <p:nvPr/>
        </p:nvSpPr>
        <p:spPr>
          <a:xfrm>
            <a:off x="6551881" y="3928148"/>
            <a:ext cx="1994625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/>
              <a:t>Goal 4: </a:t>
            </a:r>
            <a:r>
              <a:rPr lang="en-GB" sz="1400" b="1">
                <a:ea typeface="Calibri Light"/>
                <a:cs typeface="Calibri Light"/>
              </a:rPr>
              <a:t>Personal Development, Wellbeing and SIAMS</a:t>
            </a:r>
            <a:endParaRPr lang="en-GB" sz="1150">
              <a:cs typeface="Calibri Light" panose="020F0302020204030204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200">
                <a:cs typeface="Calibri Light" panose="020F0302020204030204"/>
              </a:rPr>
              <a:t>To ensure all pupils flourish spiritually, socially and emotionally through the further development of </a:t>
            </a:r>
            <a:r>
              <a:rPr lang="en-GB" sz="1200" b="1">
                <a:cs typeface="Calibri Light" panose="020F0302020204030204"/>
              </a:rPr>
              <a:t>collective worship, and spirituality </a:t>
            </a:r>
            <a:r>
              <a:rPr lang="en-GB" sz="1200">
                <a:cs typeface="Calibri Light" panose="020F0302020204030204"/>
              </a:rPr>
              <a:t>and the school's Christian vision, enabling children to understand, articulate and live the values of </a:t>
            </a:r>
            <a:r>
              <a:rPr lang="en-GB" sz="1200" err="1">
                <a:cs typeface="Calibri Light" panose="020F0302020204030204"/>
              </a:rPr>
              <a:t>Bathford</a:t>
            </a:r>
            <a:r>
              <a:rPr lang="en-GB" sz="1200">
                <a:cs typeface="Calibri Light" panose="020F0302020204030204"/>
              </a:rPr>
              <a:t> Church School.</a:t>
            </a:r>
          </a:p>
          <a:p>
            <a:br>
              <a:rPr lang="en-US" sz="1200">
                <a:cs typeface="Calibri Light" panose="020F0302020204030204"/>
              </a:rPr>
            </a:br>
            <a:endParaRPr lang="en-US" sz="1200">
              <a:cs typeface="Calibri Light" panose="020F0302020204030204"/>
            </a:endParaRPr>
          </a:p>
          <a:p>
            <a:endParaRPr lang="en-GB" sz="1200">
              <a:cs typeface="Calibri Light" panose="020F0302020204030204"/>
            </a:endParaRPr>
          </a:p>
          <a:p>
            <a:endParaRPr lang="en-GB" sz="1200" b="1">
              <a:ea typeface="Calibri Light"/>
              <a:cs typeface="Calibri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4C3176-6A04-41CD-81E5-89FE33255558}"/>
              </a:ext>
            </a:extLst>
          </p:cNvPr>
          <p:cNvSpPr/>
          <p:nvPr/>
        </p:nvSpPr>
        <p:spPr>
          <a:xfrm>
            <a:off x="142369" y="6533877"/>
            <a:ext cx="8434160" cy="5060949"/>
          </a:xfrm>
          <a:prstGeom prst="rect">
            <a:avLst/>
          </a:prstGeom>
          <a:solidFill>
            <a:srgbClr val="BBC4DE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8543A8E-3677-4DD8-82D0-D230081FF3A9}"/>
              </a:ext>
            </a:extLst>
          </p:cNvPr>
          <p:cNvSpPr/>
          <p:nvPr/>
        </p:nvSpPr>
        <p:spPr>
          <a:xfrm>
            <a:off x="423009" y="6801652"/>
            <a:ext cx="3992706" cy="4791860"/>
          </a:xfrm>
          <a:prstGeom prst="rect">
            <a:avLst/>
          </a:prstGeom>
          <a:solidFill>
            <a:srgbClr val="BBC4DE">
              <a:alpha val="8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390B25-9512-4877-89F0-79279E3F647F}"/>
              </a:ext>
            </a:extLst>
          </p:cNvPr>
          <p:cNvSpPr/>
          <p:nvPr/>
        </p:nvSpPr>
        <p:spPr>
          <a:xfrm>
            <a:off x="423009" y="6818147"/>
            <a:ext cx="3776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>
                <a:solidFill>
                  <a:srgbClr val="4C565C"/>
                </a:solidFill>
                <a:latin typeface="Franklin Gothic Demi" panose="020B0703020102020204" pitchFamily="34" charset="0"/>
              </a:rPr>
              <a:t>OUR SCHOOL VISION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C39320-C1E2-4504-A74F-793D04216FCE}"/>
              </a:ext>
            </a:extLst>
          </p:cNvPr>
          <p:cNvSpPr/>
          <p:nvPr/>
        </p:nvSpPr>
        <p:spPr>
          <a:xfrm>
            <a:off x="4498777" y="6801651"/>
            <a:ext cx="3992706" cy="4791861"/>
          </a:xfrm>
          <a:prstGeom prst="rect">
            <a:avLst/>
          </a:prstGeom>
          <a:solidFill>
            <a:srgbClr val="BBC4DE">
              <a:alpha val="8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9027D03-F93C-4041-8D8C-CDE0750279F2}"/>
              </a:ext>
            </a:extLst>
          </p:cNvPr>
          <p:cNvSpPr/>
          <p:nvPr/>
        </p:nvSpPr>
        <p:spPr>
          <a:xfrm>
            <a:off x="4598871" y="6862935"/>
            <a:ext cx="4206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>
                <a:solidFill>
                  <a:srgbClr val="4C565C"/>
                </a:solidFill>
                <a:latin typeface="Franklin Gothic Demi" panose="020B0703020102020204" pitchFamily="34" charset="0"/>
              </a:rPr>
              <a:t>BWMAT 5 PLEDGES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F90C2-118B-C340-E97D-DCA402401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919" y="7240624"/>
            <a:ext cx="3700421" cy="23737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389486-8E7F-0540-C97E-BB3AA3A09851}"/>
              </a:ext>
            </a:extLst>
          </p:cNvPr>
          <p:cNvSpPr txBox="1"/>
          <p:nvPr/>
        </p:nvSpPr>
        <p:spPr>
          <a:xfrm>
            <a:off x="4598871" y="9614344"/>
            <a:ext cx="3758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Our Education S</a:t>
            </a:r>
            <a:r>
              <a:rPr lang="en-GB" sz="1050">
                <a:solidFill>
                  <a:schemeClr val="tx1"/>
                </a:solidFill>
              </a:rPr>
              <a:t>trategy is built on ‘Seven Characteristics of Excellence’. Through co-production with schools, we have identified what we believe will make the biggest difference to children achieving the best. Reflective Leadership;  Starting well together on their education journey;  A curriculum for an ever-changing world; Teaching excellence along with inspired learning;  The celebration of diversity and difference;  An environment where physical and mental wellbeing encourages learning to flourish;  Outward facing opportunities - looking beyond the horizon; </a:t>
            </a:r>
          </a:p>
          <a:p>
            <a:pPr algn="ctr"/>
            <a:r>
              <a:rPr lang="en-GB" sz="1050">
                <a:solidFill>
                  <a:schemeClr val="tx1"/>
                </a:solidFill>
              </a:rPr>
              <a:t>We know and believe if these key characteristics are at the forefront of everything we do, we will achieve excellence.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FFB0B89-58B8-C48E-63A9-013D68C8DE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6"/>
          <a:stretch/>
        </p:blipFill>
        <p:spPr>
          <a:xfrm>
            <a:off x="7360170" y="91352"/>
            <a:ext cx="1445123" cy="1438210"/>
          </a:xfrm>
          <a:prstGeom prst="rect">
            <a:avLst/>
          </a:prstGeom>
        </p:spPr>
      </p:pic>
      <p:pic>
        <p:nvPicPr>
          <p:cNvPr id="19" name="Picture 18" descr="A close-up of handshake and a heart&#10;&#10;Description automatically generated">
            <a:extLst>
              <a:ext uri="{FF2B5EF4-FFF2-40B4-BE49-F238E27FC236}">
                <a16:creationId xmlns:a16="http://schemas.microsoft.com/office/drawing/2014/main" id="{9A4FBB13-4EB2-9D2B-10CA-543CE58EF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70" y="1621231"/>
            <a:ext cx="2832089" cy="905247"/>
          </a:xfrm>
          <a:prstGeom prst="rect">
            <a:avLst/>
          </a:prstGeom>
        </p:spPr>
      </p:pic>
      <p:pic>
        <p:nvPicPr>
          <p:cNvPr id="26" name="Picture 25" descr="A close-up of handshake and a heart&#10;&#10;Description automatically generated">
            <a:extLst>
              <a:ext uri="{FF2B5EF4-FFF2-40B4-BE49-F238E27FC236}">
                <a16:creationId xmlns:a16="http://schemas.microsoft.com/office/drawing/2014/main" id="{DEA106EB-74DC-95D1-BE3A-7D5D3F48F5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03"/>
          <a:stretch/>
        </p:blipFill>
        <p:spPr>
          <a:xfrm>
            <a:off x="3050387" y="3213056"/>
            <a:ext cx="2832089" cy="18554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441F9B9-52D4-9A43-7F09-187ABC5CD714}"/>
              </a:ext>
            </a:extLst>
          </p:cNvPr>
          <p:cNvSpPr txBox="1"/>
          <p:nvPr/>
        </p:nvSpPr>
        <p:spPr>
          <a:xfrm>
            <a:off x="2502123" y="3919054"/>
            <a:ext cx="2086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/>
              <a:t>Goal 2: Raising attainment in writing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90F7250-ECC3-9EEE-090D-1B694FFAA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16" t="2937" r="2916" b="9341"/>
          <a:stretch/>
        </p:blipFill>
        <p:spPr>
          <a:xfrm>
            <a:off x="509223" y="8906751"/>
            <a:ext cx="3855262" cy="867245"/>
          </a:xfrm>
          <a:prstGeom prst="rect">
            <a:avLst/>
          </a:prstGeom>
        </p:spPr>
      </p:pic>
      <p:pic>
        <p:nvPicPr>
          <p:cNvPr id="38" name="Picture 37" descr="A child and child sitting on a bench&#10;&#10;Description automatically generated">
            <a:extLst>
              <a:ext uri="{FF2B5EF4-FFF2-40B4-BE49-F238E27FC236}">
                <a16:creationId xmlns:a16="http://schemas.microsoft.com/office/drawing/2014/main" id="{389769A9-4A19-6C87-E54F-ADEA4BBE86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22" y="9865192"/>
            <a:ext cx="2411105" cy="1607403"/>
          </a:xfrm>
          <a:prstGeom prst="rect">
            <a:avLst/>
          </a:prstGeom>
        </p:spPr>
      </p:pic>
      <p:pic>
        <p:nvPicPr>
          <p:cNvPr id="43" name="Picture 42" descr="A group of children sitting on the floor&#10;&#10;Description automatically generated">
            <a:extLst>
              <a:ext uri="{FF2B5EF4-FFF2-40B4-BE49-F238E27FC236}">
                <a16:creationId xmlns:a16="http://schemas.microsoft.com/office/drawing/2014/main" id="{AED19643-BC89-262F-5898-49FC321F3B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22" y="7240624"/>
            <a:ext cx="2367225" cy="157815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8231C38-021D-E328-41A9-9E4357AD4A67}"/>
              </a:ext>
            </a:extLst>
          </p:cNvPr>
          <p:cNvSpPr txBox="1"/>
          <p:nvPr/>
        </p:nvSpPr>
        <p:spPr>
          <a:xfrm>
            <a:off x="4633352" y="4761720"/>
            <a:ext cx="189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F08EB7C-E1B7-D8EF-7A53-28A4A5CE8DD1}"/>
              </a:ext>
            </a:extLst>
          </p:cNvPr>
          <p:cNvSpPr txBox="1"/>
          <p:nvPr/>
        </p:nvSpPr>
        <p:spPr>
          <a:xfrm>
            <a:off x="2517274" y="4398979"/>
            <a:ext cx="2086486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200">
                <a:cs typeface="Calibri Light" panose="020F0302020204030204"/>
              </a:rPr>
              <a:t>To ensure all pupils make strong progress in writing through the successful implementation of the </a:t>
            </a:r>
            <a:r>
              <a:rPr lang="en-GB" sz="1200" b="1">
                <a:cs typeface="Calibri Light" panose="020F0302020204030204"/>
              </a:rPr>
              <a:t>revised writing curriculum</a:t>
            </a:r>
            <a:r>
              <a:rPr lang="en-GB" sz="1200">
                <a:cs typeface="Calibri Light" panose="020F0302020204030204"/>
              </a:rPr>
              <a:t>, securing an appropriate balance of transcription and composition and enabling pupils to write with increasing accuracy, fluency and independence.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C13CD-FA34-54B6-6CE5-CE6323720DEF}"/>
              </a:ext>
            </a:extLst>
          </p:cNvPr>
          <p:cNvSpPr txBox="1"/>
          <p:nvPr/>
        </p:nvSpPr>
        <p:spPr>
          <a:xfrm>
            <a:off x="419210" y="4363591"/>
            <a:ext cx="22025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200">
                <a:cs typeface="Calibri Light" panose="020F0302020204030204"/>
              </a:rPr>
              <a:t>To ensure learners experiencing disadvantage </a:t>
            </a:r>
            <a:r>
              <a:rPr lang="en-GB" sz="1200" b="1">
                <a:cs typeface="Calibri Light" panose="020F0302020204030204"/>
              </a:rPr>
              <a:t>continue to thrive </a:t>
            </a:r>
            <a:r>
              <a:rPr lang="en-GB" sz="1200">
                <a:cs typeface="Calibri Light" panose="020F0302020204030204"/>
              </a:rPr>
              <a:t>academically, socially and emotionally through the </a:t>
            </a:r>
            <a:r>
              <a:rPr lang="en-GB" sz="1200" b="1">
                <a:cs typeface="Calibri Light" panose="020F0302020204030204"/>
              </a:rPr>
              <a:t>successful implementation </a:t>
            </a:r>
            <a:r>
              <a:rPr lang="en-GB" sz="1200">
                <a:cs typeface="Calibri Light" panose="020F0302020204030204"/>
              </a:rPr>
              <a:t>of the new class and subject-specialist teaching structure, achieving well from their starting points and participating fully in school life.</a:t>
            </a:r>
          </a:p>
        </p:txBody>
      </p:sp>
    </p:spTree>
    <p:extLst>
      <p:ext uri="{BB962C8B-B14F-4D97-AF65-F5344CB8AC3E}">
        <p14:creationId xmlns:p14="http://schemas.microsoft.com/office/powerpoint/2010/main" val="1160226410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20B58AA9864948A4C6DCEF11131223" ma:contentTypeVersion="19" ma:contentTypeDescription="Create a new document." ma:contentTypeScope="" ma:versionID="d6c29347890c901bf601503c7131040f">
  <xsd:schema xmlns:xsd="http://www.w3.org/2001/XMLSchema" xmlns:xs="http://www.w3.org/2001/XMLSchema" xmlns:p="http://schemas.microsoft.com/office/2006/metadata/properties" xmlns:ns2="99df666b-6451-4682-ae52-65fb2b2ec2c8" xmlns:ns3="f845b3dc-86ba-4c53-a95f-4ee923e88587" targetNamespace="http://schemas.microsoft.com/office/2006/metadata/properties" ma:root="true" ma:fieldsID="aa64e0d5ded72b4e44f1d15881085d86" ns2:_="" ns3:_="">
    <xsd:import namespace="99df666b-6451-4682-ae52-65fb2b2ec2c8"/>
    <xsd:import namespace="f845b3dc-86ba-4c53-a95f-4ee923e8858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df666b-6451-4682-ae52-65fb2b2ec2c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026fcc9-92c1-4acf-a768-e9df584eccba}" ma:internalName="TaxCatchAll" ma:showField="CatchAllData" ma:web="99df666b-6451-4682-ae52-65fb2b2ec2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5b3dc-86ba-4c53-a95f-4ee923e885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9df666b-6451-4682-ae52-65fb2b2ec2c8">
      <UserInfo>
        <DisplayName/>
        <AccountId xsi:nil="true"/>
        <AccountType/>
      </UserInfo>
    </SharedWithUsers>
    <TaxCatchAll xmlns="99df666b-6451-4682-ae52-65fb2b2ec2c8" xsi:nil="true"/>
    <lcf76f155ced4ddcb4097134ff3c332f xmlns="f845b3dc-86ba-4c53-a95f-4ee923e8858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48FF2B-CBA1-454E-B1D7-F253A7DFE13D}"/>
</file>

<file path=customXml/itemProps2.xml><?xml version="1.0" encoding="utf-8"?>
<ds:datastoreItem xmlns:ds="http://schemas.openxmlformats.org/officeDocument/2006/customXml" ds:itemID="{924C637E-D84C-4C5E-8B1F-65E070BDEC9D}">
  <ds:schemaRefs>
    <ds:schemaRef ds:uri="56784698-4acb-4aee-acab-7138b202cf97"/>
    <ds:schemaRef ds:uri="b44cd482-2b86-446b-8eb4-a2ce46a8b0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D231A1-C255-4927-B331-CF19FCF992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Metropolitan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Coulter</dc:creator>
  <cp:revision>2</cp:revision>
  <cp:lastPrinted>2024-07-08T16:34:59Z</cp:lastPrinted>
  <dcterms:created xsi:type="dcterms:W3CDTF">2021-01-27T18:15:30Z</dcterms:created>
  <dcterms:modified xsi:type="dcterms:W3CDTF">2026-09-20T12:52:36Z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0x0101003A20B58AA9864948A4C6DCEF11131223</vt:lpwstr>
  </property>
  <property fmtid="{D5CDD505-2E9C-101B-9397-08002B2CF9AE}" pid="3" name="MediaServiceImageTags">
    <vt:lpwstr/>
  </property>
  <property fmtid="{D5CDD505-2E9C-101B-9397-08002B2CF9AE}" pid="4" name="Order">
    <vt:r8>3300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